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684360" y="715320"/>
            <a:ext cx="8000640" cy="13716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 flipH="1">
            <a:off x="11275920" y="2963160"/>
            <a:ext cx="912600" cy="912960"/>
          </a:xfrm>
          <a:prstGeom prst="line">
            <a:avLst/>
          </a:prstGeom>
          <a:ln w="9360">
            <a:solidFill>
              <a:srgbClr val="ffffff"/>
            </a:solidFill>
            <a:round/>
          </a:ln>
        </p:spPr>
      </p:sp>
      <p:sp>
        <p:nvSpPr>
          <p:cNvPr id="1" name="Line 2"/>
          <p:cNvSpPr/>
          <p:nvPr/>
        </p:nvSpPr>
        <p:spPr>
          <a:xfrm flipH="1">
            <a:off x="9206640" y="3190320"/>
            <a:ext cx="2981880" cy="2981880"/>
          </a:xfrm>
          <a:prstGeom prst="line">
            <a:avLst/>
          </a:prstGeom>
          <a:ln w="9360">
            <a:solidFill>
              <a:srgbClr val="ffffff"/>
            </a:solidFill>
            <a:round/>
          </a:ln>
        </p:spPr>
      </p:sp>
      <p:sp>
        <p:nvSpPr>
          <p:cNvPr id="2" name="Line 3"/>
          <p:cNvSpPr/>
          <p:nvPr/>
        </p:nvSpPr>
        <p:spPr>
          <a:xfrm flipH="1">
            <a:off x="10292040" y="3285000"/>
            <a:ext cx="1896480" cy="1896480"/>
          </a:xfrm>
          <a:prstGeom prst="line">
            <a:avLst/>
          </a:prstGeom>
          <a:ln w="9360">
            <a:solidFill>
              <a:srgbClr val="ffffff"/>
            </a:solidFill>
            <a:round/>
          </a:ln>
        </p:spPr>
      </p:sp>
      <p:sp>
        <p:nvSpPr>
          <p:cNvPr id="3" name="Line 4"/>
          <p:cNvSpPr/>
          <p:nvPr/>
        </p:nvSpPr>
        <p:spPr>
          <a:xfrm flipH="1">
            <a:off x="10442880" y="3130920"/>
            <a:ext cx="1745640" cy="1745640"/>
          </a:xfrm>
          <a:prstGeom prst="line">
            <a:avLst/>
          </a:prstGeom>
          <a:ln w="28440">
            <a:solidFill>
              <a:srgbClr val="ffffff"/>
            </a:solidFill>
            <a:round/>
          </a:ln>
        </p:spPr>
      </p:sp>
      <p:sp>
        <p:nvSpPr>
          <p:cNvPr id="4" name="Line 5"/>
          <p:cNvSpPr/>
          <p:nvPr/>
        </p:nvSpPr>
        <p:spPr>
          <a:xfrm flipH="1">
            <a:off x="10918800" y="3682800"/>
            <a:ext cx="1269720" cy="1270080"/>
          </a:xfrm>
          <a:prstGeom prst="line">
            <a:avLst/>
          </a:prstGeom>
          <a:ln w="28440">
            <a:solidFill>
              <a:srgbClr val="ffffff"/>
            </a:solidFill>
            <a:round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4360" y="685800"/>
            <a:ext cx="8000640" cy="2971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4800">
                <a:solidFill>
                  <a:srgbClr val="ffffff"/>
                </a:solidFill>
                <a:latin typeface="Century Gothic"/>
              </a:rPr>
              <a:t>คลิกเพื่อแก้ไขรูปแบบข้อความชื่อเรื่องคลิกเพื่อแก้ไขสไตล์ชื่อเรื่องต้นแบบ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9904320" y="6172200"/>
            <a:ext cx="1599840" cy="36468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000">
                <a:solidFill>
                  <a:srgbClr val="0a304a"/>
                </a:solidFill>
                <a:latin typeface="Century Gothic"/>
              </a:rPr>
              <a:t>7/25/16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684360" y="6172200"/>
            <a:ext cx="7543440" cy="36468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0363320" y="5578560"/>
            <a:ext cx="1141920" cy="66960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4FA44070-D2B4-446E-8CD8-41682FAA3917}" type="slidenum">
              <a:rPr lang="en-US" sz="3200">
                <a:solidFill>
                  <a:srgbClr val="0a304a"/>
                </a:solidFill>
                <a:latin typeface="Century Gothic"/>
              </a:rPr>
              <a:t>&lt;ตัวเลข&gt;</a:t>
            </a:fld>
            <a:endParaRPr/>
          </a:p>
        </p:txBody>
      </p:sp>
      <p:sp>
        <p:nvSpPr>
          <p:cNvPr id="9" name="Line 10"/>
          <p:cNvSpPr/>
          <p:nvPr/>
        </p:nvSpPr>
        <p:spPr>
          <a:xfrm flipH="1">
            <a:off x="8227800" y="8280"/>
            <a:ext cx="3809880" cy="3809880"/>
          </a:xfrm>
          <a:prstGeom prst="line">
            <a:avLst/>
          </a:prstGeom>
          <a:ln w="12600">
            <a:solidFill>
              <a:srgbClr val="ffffff"/>
            </a:solidFill>
            <a:round/>
          </a:ln>
        </p:spPr>
      </p:sp>
      <p:sp>
        <p:nvSpPr>
          <p:cNvPr id="10" name="Line 11"/>
          <p:cNvSpPr/>
          <p:nvPr/>
        </p:nvSpPr>
        <p:spPr>
          <a:xfrm flipH="1">
            <a:off x="6108120" y="91440"/>
            <a:ext cx="6080400" cy="6080760"/>
          </a:xfrm>
          <a:prstGeom prst="line">
            <a:avLst/>
          </a:prstGeom>
          <a:ln w="12600">
            <a:solidFill>
              <a:srgbClr val="ffffff"/>
            </a:solidFill>
            <a:round/>
          </a:ln>
        </p:spPr>
      </p:sp>
      <p:sp>
        <p:nvSpPr>
          <p:cNvPr id="11" name="Line 12"/>
          <p:cNvSpPr/>
          <p:nvPr/>
        </p:nvSpPr>
        <p:spPr>
          <a:xfrm flipH="1">
            <a:off x="7235640" y="228600"/>
            <a:ext cx="4952880" cy="4952880"/>
          </a:xfrm>
          <a:prstGeom prst="line">
            <a:avLst/>
          </a:prstGeom>
          <a:ln w="12600">
            <a:solidFill>
              <a:srgbClr val="ffffff"/>
            </a:solidFill>
            <a:round/>
          </a:ln>
        </p:spPr>
      </p:sp>
      <p:sp>
        <p:nvSpPr>
          <p:cNvPr id="12" name="Line 13"/>
          <p:cNvSpPr/>
          <p:nvPr/>
        </p:nvSpPr>
        <p:spPr>
          <a:xfrm flipH="1">
            <a:off x="7335720" y="32040"/>
            <a:ext cx="4852800" cy="4853160"/>
          </a:xfrm>
          <a:prstGeom prst="line">
            <a:avLst/>
          </a:prstGeom>
          <a:ln w="31680">
            <a:solidFill>
              <a:srgbClr val="ffffff"/>
            </a:solidFill>
            <a:round/>
          </a:ln>
        </p:spPr>
      </p:sp>
      <p:sp>
        <p:nvSpPr>
          <p:cNvPr id="13" name="Line 14"/>
          <p:cNvSpPr/>
          <p:nvPr/>
        </p:nvSpPr>
        <p:spPr>
          <a:xfrm flipH="1">
            <a:off x="7845120" y="609480"/>
            <a:ext cx="4343400" cy="4343400"/>
          </a:xfrm>
          <a:prstGeom prst="line">
            <a:avLst/>
          </a:prstGeom>
          <a:ln w="31680">
            <a:solidFill>
              <a:srgbClr val="ffffff"/>
            </a:solidFill>
            <a:round/>
          </a:ln>
        </p:spPr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คลิกเพื่อแก้ไขรูปแบบโครงร่างข้อความ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600">
                <a:latin typeface="Century Gothic"/>
              </a:rPr>
              <a:t>โครงร่างระดับที่สอง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Century Gothic"/>
              </a:rPr>
              <a:t>โครงร่างระดับที่สาม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entury Gothic"/>
              </a:rPr>
              <a:t>โครงร่างระดับที่สี่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โครงร่างระดับที่ห้า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โครงร่างระดับที่หก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entury Gothic"/>
              </a:rPr>
              <a:t>โครงร่างระดับที่เจ็ด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51520" y="1401480"/>
            <a:ext cx="10897920" cy="143460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1" lang="en-US" sz="4600">
                <a:solidFill>
                  <a:srgbClr val="c62324"/>
                </a:solidFill>
                <a:latin typeface="Century Gothic"/>
              </a:rPr>
              <a:t>ประกาศ การประปาส่วนภูมิภาคสาขาระโนด </a:t>
            </a:r>
            <a:r>
              <a:rPr b="1" lang="en-US" sz="4600">
                <a:solidFill>
                  <a:srgbClr val="c62324"/>
                </a:solidFill>
                <a:latin typeface="Century Gothic"/>
              </a:rPr>
              <a:t>
</a:t>
            </a:r>
            <a:r>
              <a:rPr b="1" lang="en-US" sz="4600">
                <a:solidFill>
                  <a:srgbClr val="c62324"/>
                </a:solidFill>
                <a:latin typeface="Century Gothic"/>
              </a:rPr>
              <a:t>เรื่องหยุดจ่ายน้ำ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216000" y="3024000"/>
            <a:ext cx="11709000" cy="457596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</a:pPr>
            <a:r>
              <a:rPr b="1" lang="en-US" sz="3600">
                <a:solidFill>
                  <a:srgbClr val="ffffff"/>
                </a:solidFill>
                <a:latin typeface="Angsana New"/>
              </a:rPr>
              <a:t>	</a:t>
            </a:r>
            <a:r>
              <a:rPr b="1" lang="en-US" sz="3600">
                <a:solidFill>
                  <a:srgbClr val="ffffff"/>
                </a:solidFill>
                <a:latin typeface="Angsana New"/>
              </a:rPr>
              <a:t>	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ด้วยการประปาส่วนภูมิภาคสาขาระโนด มีความจำเป็นต้องหยุดจ่ายน้ำเพื่อตัด–ประสานท่อส่งน้ำเนื่องจากการปรับปรุงเส้นท่อ ถ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ชายวารี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(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ตลาดตก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)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ถ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ราษฎร์บำรุง ต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ระโนด อ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ระโนด จ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สงขลา ในวันอังคารที่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26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กรกฎาคม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2559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ตั้งแต่เวลา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08.30–17.00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น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  (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โดยประมาณ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)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ส่งผลให้น้ำไม่ไหลตั้งแต่ ถ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ราษฎร์บำรุง ซ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.14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ชุมชนตลาดตก ชุมชนบ้านกลาง วัดระโนด จนถึง ร้านฉีแดง ม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 3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ต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.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ระโนด ในช่วงวันและเวลาดังกล่าว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en-US" sz="3200">
                <a:solidFill>
                  <a:srgbClr val="002060"/>
                </a:solidFill>
                <a:latin typeface="Angsana New"/>
              </a:rPr>
              <a:t>	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	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และเพื่อเป็นการบรรเทาความเดือนร้อน จึงขอประชาสัมพันธ์ ให้ผู้ใช้น้ำเตรียมสำรองน้ำไว้ใช้       ซึ่งหากดำเนินการแล้วเสร็จจะทำการจ่ายน้ำทันที สอบถามข้อมูลเพิ่มเติมได้ที่ </a:t>
            </a:r>
            <a:r>
              <a:rPr b="1" lang="en-US" sz="3200">
                <a:solidFill>
                  <a:srgbClr val="002060"/>
                </a:solidFill>
                <a:latin typeface="Angsana New"/>
              </a:rPr>
              <a:t>0-7439-2232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51" name="รูปภาพ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12000" y="216000"/>
            <a:ext cx="1136160" cy="129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